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9" r:id="rId4"/>
    <p:sldId id="267" r:id="rId5"/>
    <p:sldId id="268" r:id="rId6"/>
    <p:sldId id="269" r:id="rId7"/>
    <p:sldId id="260" r:id="rId8"/>
    <p:sldId id="261" r:id="rId9"/>
    <p:sldId id="263" r:id="rId10"/>
    <p:sldId id="270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2"/>
    <p:restoredTop sz="94706"/>
  </p:normalViewPr>
  <p:slideViewPr>
    <p:cSldViewPr snapToGrid="0">
      <p:cViewPr varScale="1">
        <p:scale>
          <a:sx n="95" d="100"/>
          <a:sy n="95" d="100"/>
        </p:scale>
        <p:origin x="216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9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6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0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8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69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2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0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0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59C295F-A995-7043-95FE-9DAB994764D5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E716DA1-A1A9-8549-9B36-52F6DE36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4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28E4-FEAA-BFCE-C0BB-5A113AEF9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9447756" cy="1645920"/>
          </a:xfrm>
        </p:spPr>
        <p:txBody>
          <a:bodyPr/>
          <a:lstStyle/>
          <a:p>
            <a:r>
              <a:rPr lang="en-US" dirty="0"/>
              <a:t>Big Mountain Resort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50DF1-E0C4-184C-ABF2-D44DF4D81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Ticket Price Modeling </a:t>
            </a:r>
          </a:p>
        </p:txBody>
      </p:sp>
    </p:spTree>
    <p:extLst>
      <p:ext uri="{BB962C8B-B14F-4D97-AF65-F5344CB8AC3E}">
        <p14:creationId xmlns:p14="http://schemas.microsoft.com/office/powerpoint/2010/main" val="345802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165D9-6111-F17B-4F66-01826768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116E-9B37-50DF-40B4-BD05243C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Results –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04A9-C321-B9AD-13D0-8EC8C5333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56885"/>
          </a:xfrm>
        </p:spPr>
        <p:txBody>
          <a:bodyPr>
            <a:normAutofit/>
          </a:bodyPr>
          <a:lstStyle/>
          <a:p>
            <a:r>
              <a:rPr lang="en-US" sz="2400" dirty="0"/>
              <a:t>All states pooled – Are higher-cost states good comparison to Montana? (e.g. California, New York)</a:t>
            </a:r>
          </a:p>
          <a:p>
            <a:r>
              <a:rPr lang="en-US" sz="2400" dirty="0"/>
              <a:t>No revenue/visitor information – Operational scenarios only estimate revenue impacts</a:t>
            </a:r>
          </a:p>
        </p:txBody>
      </p:sp>
    </p:spTree>
    <p:extLst>
      <p:ext uri="{BB962C8B-B14F-4D97-AF65-F5344CB8AC3E}">
        <p14:creationId xmlns:p14="http://schemas.microsoft.com/office/powerpoint/2010/main" val="297559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2E7FB-CAD1-F9A6-12AB-84158B26E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EE2E-6082-1254-5E62-A43162E2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B0F2-9B74-15DF-7960-B707EFB6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Historical data to quantify impacts of service &amp; price changes</a:t>
            </a:r>
          </a:p>
          <a:p>
            <a:r>
              <a:rPr lang="en-US" sz="2400" dirty="0"/>
              <a:t>Visitors</a:t>
            </a:r>
          </a:p>
          <a:p>
            <a:r>
              <a:rPr lang="en-US" sz="2400" dirty="0"/>
              <a:t>Operational costs of services (e.g. chairs, run maintenance, quads, trams, etc.)</a:t>
            </a:r>
          </a:p>
          <a:p>
            <a:r>
              <a:rPr lang="en-US" sz="2400" dirty="0"/>
              <a:t>Installation costs of new services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378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82D4-27DC-2DA0-F04A-7621B332D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D6F6-E172-F9F9-48BF-99E4E487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D290E-3A97-6DFF-5EEB-CEC85D7B8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Recommendations</a:t>
            </a:r>
          </a:p>
          <a:p>
            <a:pPr lvl="1"/>
            <a:r>
              <a:rPr lang="en-US" sz="2400" dirty="0"/>
              <a:t>Increase ticket price to $90 per day, close 1-5 runs</a:t>
            </a:r>
          </a:p>
          <a:p>
            <a:r>
              <a:rPr lang="en-US" sz="2800" dirty="0"/>
              <a:t>Incorporate management feedback and revise model?</a:t>
            </a:r>
          </a:p>
          <a:p>
            <a:r>
              <a:rPr lang="en-US" sz="2800" dirty="0"/>
              <a:t>Release final model to management team</a:t>
            </a:r>
          </a:p>
          <a:p>
            <a:r>
              <a:rPr lang="en-US" sz="2800" dirty="0"/>
              <a:t>Incorporate additional data? </a:t>
            </a:r>
          </a:p>
          <a:p>
            <a:pPr lvl="1"/>
            <a:r>
              <a:rPr lang="en-US" sz="2400" dirty="0"/>
              <a:t>Historical data, visitors, operational costs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59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oup of people skiing on a snowy mountain">
            <a:extLst>
              <a:ext uri="{FF2B5EF4-FFF2-40B4-BE49-F238E27FC236}">
                <a16:creationId xmlns:a16="http://schemas.microsoft.com/office/drawing/2014/main" id="{E2A660F1-44D4-4D59-D115-F338F18F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F271EA-5FF8-915E-B29C-CD5BD8FA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/>
              <a:t>Problem Identification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64C141A-F833-06ED-E121-525EC553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</a:pPr>
            <a:r>
              <a:rPr lang="en-US" sz="2800" dirty="0"/>
              <a:t>Big </a:t>
            </a:r>
            <a:r>
              <a:rPr lang="en-US" sz="2800" dirty="0" err="1"/>
              <a:t>Moutain</a:t>
            </a:r>
            <a:r>
              <a:rPr lang="en-US" sz="2800" dirty="0"/>
              <a:t> Resort provides a premium ski experience (excellent views, runs, chairs, etc.)</a:t>
            </a:r>
          </a:p>
          <a:p>
            <a:pPr>
              <a:buClr>
                <a:schemeClr val="bg1"/>
              </a:buClr>
            </a:pPr>
            <a:endParaRPr lang="en-US" sz="2800" dirty="0"/>
          </a:p>
          <a:p>
            <a:pPr>
              <a:buClr>
                <a:schemeClr val="bg1"/>
              </a:buClr>
            </a:pPr>
            <a:r>
              <a:rPr lang="en-US" sz="2800" dirty="0"/>
              <a:t>Ticket Price Increase? </a:t>
            </a:r>
          </a:p>
          <a:p>
            <a:pPr>
              <a:buClr>
                <a:schemeClr val="bg1"/>
              </a:buClr>
            </a:pPr>
            <a:r>
              <a:rPr lang="en-US" sz="2800" dirty="0"/>
              <a:t>Reduce Operating Costs?</a:t>
            </a:r>
          </a:p>
          <a:p>
            <a:pPr>
              <a:buClr>
                <a:schemeClr val="bg1"/>
              </a:buClr>
            </a:pPr>
            <a:r>
              <a:rPr lang="en-US" sz="2800" dirty="0"/>
              <a:t>Constraint: provide same premium service</a:t>
            </a:r>
          </a:p>
        </p:txBody>
      </p:sp>
    </p:spTree>
    <p:extLst>
      <p:ext uri="{BB962C8B-B14F-4D97-AF65-F5344CB8AC3E}">
        <p14:creationId xmlns:p14="http://schemas.microsoft.com/office/powerpoint/2010/main" val="148620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2EC70-9F8D-C53E-A9E1-83C27D7EE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9411-0832-FEEA-287D-A2E9A1A2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E459FA-511C-94B7-5DB5-3B10224B0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Ticket price increase up to $95 (+/- $10) supported by model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NB: Big Mountain Resort already highest priced ticket in Montana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0E06CD9B-9C90-C752-4AB0-F54D9ECC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720528"/>
            <a:ext cx="6227064" cy="34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4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DCF51-626B-9C7D-7D25-666472A51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C66A-9E9F-F626-C114-678E5EA3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6C9407-0A0C-57E2-618E-61D53ACB8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Key drivers of price (in the available data) are: </a:t>
            </a:r>
          </a:p>
          <a:p>
            <a:r>
              <a:rPr lang="en-US" sz="2400" dirty="0"/>
              <a:t>Number of fast quads</a:t>
            </a:r>
          </a:p>
          <a:p>
            <a:r>
              <a:rPr lang="en-US" sz="2400" dirty="0"/>
              <a:t>Number of runs</a:t>
            </a:r>
          </a:p>
          <a:p>
            <a:r>
              <a:rPr lang="en-US" sz="2400" dirty="0"/>
              <a:t>Snow making area</a:t>
            </a:r>
          </a:p>
          <a:p>
            <a:r>
              <a:rPr lang="en-US" sz="2400" dirty="0"/>
              <a:t>Vertical drop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59F67-736F-CCC4-27BC-851EB8A2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14611" y="1107164"/>
            <a:ext cx="5677319" cy="46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2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D8E813-DF59-1DF7-463A-56EF17FD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5174-AF62-A1D0-FFA7-C20DAAB4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B4510F-BE51-D27D-3395-BB39C1AD3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Closing one run has no impact on price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Closing 3, 4, or 5 runs has the same impact on price</a:t>
            </a:r>
          </a:p>
          <a:p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1A745-6AF8-9096-924F-15DF65329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043"/>
          <a:stretch/>
        </p:blipFill>
        <p:spPr>
          <a:xfrm>
            <a:off x="5878442" y="1204680"/>
            <a:ext cx="4260345" cy="44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D4466-DC95-9C5A-88AE-44448EEB0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1CA7-71BC-A2F7-6D91-264DD1EA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782E33-6EB5-5D04-0312-D8CF681B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New services unlikely to be profitable if they need a new chairlift </a:t>
            </a:r>
          </a:p>
          <a:p>
            <a:pPr marL="0" indent="0">
              <a:buNone/>
            </a:pPr>
            <a:r>
              <a:rPr lang="en-US" sz="2400" i="1" dirty="0"/>
              <a:t>(e.g. increasing vertical drop, number of runs)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/>
              <a:t>NB: Latest chair cost $1.5M last season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kiers on a chair lift">
            <a:extLst>
              <a:ext uri="{FF2B5EF4-FFF2-40B4-BE49-F238E27FC236}">
                <a16:creationId xmlns:a16="http://schemas.microsoft.com/office/drawing/2014/main" id="{434E974D-6680-538F-51EE-242CC987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98" y="1354689"/>
            <a:ext cx="6189831" cy="413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7F481-C468-61B3-6E4D-89B30B383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D899-DB39-3645-E352-431B0A30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C7A5E-540D-BE5D-F228-E2DC2C56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Increase price incrementally over several seasons with final target ticket price of $90</a:t>
            </a:r>
          </a:p>
          <a:p>
            <a:pPr lvl="1"/>
            <a:r>
              <a:rPr lang="en-US" sz="2400" dirty="0"/>
              <a:t>Track visitors, revenue</a:t>
            </a:r>
          </a:p>
          <a:p>
            <a:r>
              <a:rPr lang="en-US" sz="2800" dirty="0"/>
              <a:t>Close one run, and perhaps up to 5 depending on remaining run coverage and possible cost optimization</a:t>
            </a:r>
          </a:p>
          <a:p>
            <a:pPr lvl="1"/>
            <a:r>
              <a:rPr lang="en-US" sz="2400" dirty="0"/>
              <a:t>Track run usage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450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B90E1-E9DB-F33A-C476-A56AF8418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35F5-75DB-0A90-75EB-AA39B4B1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Results – 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54F3-C80F-A119-C064-3F7EE211C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56885"/>
          </a:xfrm>
        </p:spPr>
        <p:txBody>
          <a:bodyPr>
            <a:normAutofit/>
          </a:bodyPr>
          <a:lstStyle/>
          <a:p>
            <a:r>
              <a:rPr lang="en-US" sz="2400" dirty="0"/>
              <a:t>Best Model is Random Forest model </a:t>
            </a:r>
          </a:p>
          <a:p>
            <a:pPr lvl="1"/>
            <a:r>
              <a:rPr lang="en-US" sz="2200" dirty="0"/>
              <a:t>Best Params: N=69; replace missing prices with median price</a:t>
            </a:r>
          </a:p>
          <a:p>
            <a:pPr lvl="1"/>
            <a:r>
              <a:rPr lang="en-US" sz="2200" dirty="0"/>
              <a:t>Ticket price $95.97; Mean absolute error $10.39</a:t>
            </a:r>
          </a:p>
          <a:p>
            <a:endParaRPr lang="en-US" sz="2400" dirty="0"/>
          </a:p>
          <a:p>
            <a:r>
              <a:rPr lang="en-US" sz="2400" dirty="0"/>
              <a:t>Benefits of Random Forest:</a:t>
            </a:r>
          </a:p>
          <a:p>
            <a:pPr lvl="1"/>
            <a:r>
              <a:rPr lang="en-US" sz="2000" dirty="0"/>
              <a:t>Reports feature importance; allows management “gut check” </a:t>
            </a:r>
          </a:p>
          <a:p>
            <a:pPr lvl="1"/>
            <a:r>
              <a:rPr lang="en-US" sz="2000" dirty="0"/>
              <a:t>Allows future models to use categorical data</a:t>
            </a:r>
          </a:p>
          <a:p>
            <a:pPr lvl="1"/>
            <a:r>
              <a:rPr lang="en-US" sz="2000" dirty="0"/>
              <a:t>Easily made available to run new operation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413386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F0749-A3C0-8781-70A4-261337880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765C-B6F8-AFAF-81E3-C815026D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22645"/>
            <a:ext cx="7729728" cy="1188720"/>
          </a:xfrm>
        </p:spPr>
        <p:txBody>
          <a:bodyPr/>
          <a:lstStyle/>
          <a:p>
            <a:r>
              <a:rPr lang="en-US" dirty="0"/>
              <a:t>Modeling Results – Scenarios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65BFC67-1925-298E-70DC-92DA60388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103114"/>
              </p:ext>
            </p:extLst>
          </p:nvPr>
        </p:nvGraphicFramePr>
        <p:xfrm>
          <a:off x="239806" y="2207201"/>
          <a:ext cx="11712388" cy="43059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33900">
                  <a:extLst>
                    <a:ext uri="{9D8B030D-6E8A-4147-A177-3AD203B41FA5}">
                      <a16:colId xmlns:a16="http://schemas.microsoft.com/office/drawing/2014/main" val="2245846955"/>
                    </a:ext>
                  </a:extLst>
                </a:gridCol>
                <a:gridCol w="7178488">
                  <a:extLst>
                    <a:ext uri="{9D8B030D-6E8A-4147-A177-3AD203B41FA5}">
                      <a16:colId xmlns:a16="http://schemas.microsoft.com/office/drawing/2014/main" val="3703400041"/>
                    </a:ext>
                  </a:extLst>
                </a:gridCol>
              </a:tblGrid>
              <a:tr h="648373">
                <a:tc>
                  <a:txBody>
                    <a:bodyPr/>
                    <a:lstStyle/>
                    <a:p>
                      <a:r>
                        <a:rPr lang="en-US" sz="24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46594"/>
                  </a:ext>
                </a:extLst>
              </a:tr>
              <a:tr h="1182328">
                <a:tc>
                  <a:txBody>
                    <a:bodyPr/>
                    <a:lstStyle/>
                    <a:p>
                      <a:r>
                        <a:rPr lang="en-US" sz="2400" dirty="0"/>
                        <a:t>1. Close up to 10 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Closing 1 run: no impact on ticket price</a:t>
                      </a:r>
                    </a:p>
                    <a:p>
                      <a:r>
                        <a:rPr lang="en-US" sz="2400" dirty="0"/>
                        <a:t>Closing 2 runs: -$0.40</a:t>
                      </a:r>
                    </a:p>
                    <a:p>
                      <a:r>
                        <a:rPr lang="en-US" sz="2400" dirty="0"/>
                        <a:t>Closing 3-5 runs: -$0.67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702052"/>
                  </a:ext>
                </a:extLst>
              </a:tr>
              <a:tr h="648373">
                <a:tc>
                  <a:txBody>
                    <a:bodyPr/>
                    <a:lstStyle/>
                    <a:p>
                      <a:r>
                        <a:rPr lang="en-US" sz="2400" dirty="0"/>
                        <a:t>2. Add 1 run, increase vertical drop 150 ft, add chair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Increase ticket price $1.99</a:t>
                      </a:r>
                    </a:p>
                    <a:p>
                      <a:r>
                        <a:rPr lang="en-US" sz="2400" dirty="0"/>
                        <a:t>Additional revenue unlikely to offset cost of new chair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203883"/>
                  </a:ext>
                </a:extLst>
              </a:tr>
              <a:tr h="648373">
                <a:tc>
                  <a:txBody>
                    <a:bodyPr/>
                    <a:lstStyle/>
                    <a:p>
                      <a:r>
                        <a:rPr lang="en-US" sz="2400" dirty="0"/>
                        <a:t>3. Same as 2, but add 2 acres of snow making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 additional ticket price lift (i.e. same as scenario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66756"/>
                  </a:ext>
                </a:extLst>
              </a:tr>
              <a:tr h="648373">
                <a:tc>
                  <a:txBody>
                    <a:bodyPr/>
                    <a:lstStyle/>
                    <a:p>
                      <a:r>
                        <a:rPr lang="en-US" sz="2400" dirty="0"/>
                        <a:t>4. Increase run length 0.2 mi, Increase snow making area 4 acres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 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21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94704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{379DC71B-D2FF-DA48-B99E-AB18992611D5}tf10001120</Template>
  <TotalTime>110</TotalTime>
  <Words>480</Words>
  <Application>Microsoft Macintosh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Big Mountain Resort</vt:lpstr>
      <vt:lpstr>Problem Identification</vt:lpstr>
      <vt:lpstr>Key Findings</vt:lpstr>
      <vt:lpstr>Key Findings</vt:lpstr>
      <vt:lpstr>Key Findings</vt:lpstr>
      <vt:lpstr>Key Findings</vt:lpstr>
      <vt:lpstr>Recommendations</vt:lpstr>
      <vt:lpstr>Modeling Results – Best Model</vt:lpstr>
      <vt:lpstr>Modeling Results – Scenarios</vt:lpstr>
      <vt:lpstr>Modeling Results – Limitations</vt:lpstr>
      <vt:lpstr>Additional Data?</vt:lpstr>
      <vt:lpstr>Summary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Kealie Pretzlav</dc:creator>
  <cp:lastModifiedBy>Kealie Pretzlav</cp:lastModifiedBy>
  <cp:revision>12</cp:revision>
  <dcterms:created xsi:type="dcterms:W3CDTF">2024-02-29T19:13:42Z</dcterms:created>
  <dcterms:modified xsi:type="dcterms:W3CDTF">2024-02-29T21:04:41Z</dcterms:modified>
</cp:coreProperties>
</file>